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4.xml" ContentType="application/vnd.openxmlformats-officedocument.presentationml.notesSlide+xml"/>
  <Override PartName="/ppt/media/image7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0" r:id="rId3"/>
    <p:sldId id="261" r:id="rId4"/>
    <p:sldId id="262" r:id="rId5"/>
    <p:sldId id="269" r:id="rId6"/>
    <p:sldId id="263" r:id="rId7"/>
    <p:sldId id="264" r:id="rId8"/>
    <p:sldId id="265" r:id="rId9"/>
    <p:sldId id="266" r:id="rId10"/>
    <p:sldId id="258" r:id="rId11"/>
    <p:sldId id="267" r:id="rId12"/>
    <p:sldId id="268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" initials="A" lastIdx="1" clrIdx="0">
    <p:extLst>
      <p:ext uri="{19B8F6BF-5375-455C-9EA6-DF929625EA0E}">
        <p15:presenceInfo xmlns:p15="http://schemas.microsoft.com/office/powerpoint/2012/main" userId="62a8548f467020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258" autoAdjust="0"/>
  </p:normalViewPr>
  <p:slideViewPr>
    <p:cSldViewPr snapToGrid="0">
      <p:cViewPr varScale="1">
        <p:scale>
          <a:sx n="99" d="100"/>
          <a:sy n="99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E5991F-FDB2-48BE-85A9-17CC7221D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6DC68-907F-4AB7-9EEE-B8AAB33F84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C256B-F5F3-4BE9-8C09-32EF25C8CD6F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11DD5-8337-4243-B471-8B3EDEB125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EBD49-5D3A-4E6B-9CDB-DA7CBCBFA4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8A5BB-758D-4B6E-BA40-7861FEFF9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028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5:23:20.94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1,'7373'0,"-7354"0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17:52.48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1,'4'0,"7"0,11 0,6 0,7 0,3 0,4 4,4 2,4 5,-3 0,-3-2,-6-2,-4-3,1-1,0-2,-2-1,-2 0,-6-1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17:53.5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0,'4'0,"7"0,6 0,5 0,3 0,1 0,2 0,1 0,-1 0,-4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6:54.04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6:54.47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1,'4'0,"2"0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7:03.07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1,'0'4,"0"7,0 6,5 0,1 2,4-3,6-3,-1-9,-2-10,-4-9,-8-1,-8 2,-4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7:03.9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48 17,'0'-5,"-5"-1,-6 0,-1 6,1 8,3 7,7 0,9-1,7-4,6-3,-1-7,-3-10,-10-1,-10-1,-10 4,-2-3,2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6:54.86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6:55.24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7:05.14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61 17,'-5'0,"-1"-5,-5-1,-4 0,0 6,7 8,9 2,10 0,-2-2,2-3,-1-1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27:06.26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77 21,'0'-4,"-5"-2,-6 0,-6 1,0 6,3 8,4 6,8 2,9-3,3-9,1-9,-7-4,-4-1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5:23:36.13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1,'7378'0,"-7359"0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22.27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0,'1285'0,"-1266"2,-1-1,35 9,30 3,508-9,-301-7,-113 3,-154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29.08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1,'25'1,"-1"2,1 1,-1 1,27 9,-26-7,0-1,1 0,43 2,101-10,72 4,-133 11,-67-7,65 3,266-10,-350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31.6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37 361,'0'-4,"0"-7,0-5,0-5,0-3,0-2,0-2,0 0,0 0,0 1,-4-1,-2 1,0 0,1 0,-2 5,-1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34.30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17 249,'0'-5,"0"-5,0-7,0-4,0-3,0-2,0-2,0 0,0 1,-5 4,-1 1,1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39.19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1 373,'1'-8,"0"-1,1 1,-1-1,6-12,5-27,-8-170,-5 215,1 1,1 0,-1 0,0 0,0 0,1 0,-1 0,1 0,0 0,-1 0,1 0,0 0,0 0,1 1,-1-1,0 0,0 1,1-1,-1 1,1-1,-1 1,1 0,0-1,0 1,-1 0,1 0,0 0,0 0,0 1,0-1,0 1,0-1,4 0,5 1,-1 1,0 0,1 0,-1 1,18 6,9 0,36 5,-33-6,-1-1,50 1,1576-8,-1360 14,29 1,-313-14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1:13:42.24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1 376,'0'-16,"0"-25,5-47,-3 76,0 1,0 0,1 0,0 0,1 1,0-1,1 1,0 0,7-11,-9 17,0 1,0 0,1 0,-1 0,1 0,-1 1,1 0,0 0,0 0,0 0,0 0,0 1,0-1,1 1,-1 0,8 0,9-1,0 1,29 3,-3 0,222-27,10 0,-251 23,48-9,-48 6,45-3,-47 8,316 2,-340-2,1 0,-1 0,0 0,1 0,-1 1,0-1,1 1,-1 0,0 0,0 0,1 0,-1 0,0 0,0 0,0 1,2 1,-3-1,-1-1,0 0,0 0,0 0,0 0,1 0,-1 1,-1-1,1 0,0 0,0 0,0 0,-1 0,1 0,0 1,-1-1,1 0,-1 0,1 0,-1 0,0 0,1 0,-1-1,0 1,0 0,0 0,1 0,-1-1,0 1,0 0,0-1,0 1,0-1,-2 1,-57 31,41-24,2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5:24:15.7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0,'4050'0,"-4027"0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5:24:24.09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0,'4224'0,"-4198"0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8:30:54.03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1,'776'0,"7590"0,-6217 0,-2916 0,747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18:31:02.94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0,'11207'0,"-11188"0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17:34.23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0,'631'0,"-597"2,57 10,-54-6,44 2,248-9,-306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17:36.3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30,'57'21,"-3"-14,0-3,110-6,-53-1,-47 4,-22 0,1-1,-1-2,76-14,-86 10,0 2,1 2,-1 0,42 5,-27-1,46-5,-18-11,-56 10,1 0,30-2,-27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0:17:38.08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0,'5'4,"0"-1,0 1,0-1,0-1,0 1,1-1,-1 0,12 3,51 9,-55-12,64 8,1-5,137-6,-70-3,-119 4,30 1,1-3,84-13,-85 8,0 2,113 5,-72 1,-73-1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C267-44FC-448B-AFDE-A50E76B8C777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FB306-C54D-4D42-9D39-97A1FAC6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4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445ED-636D-472F-B22A-539B37B4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tutorial in the drive as well on how to use the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EADA-50A0-49B6-BC8D-B1CB8093C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99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naming _m062x is parent, E, E1, D#</a:t>
            </a:r>
          </a:p>
          <a:p>
            <a:r>
              <a:rPr lang="en-US" dirty="0"/>
              <a:t>Talk about BF and TS in P#</a:t>
            </a:r>
          </a:p>
          <a:p>
            <a:r>
              <a:rPr lang="en-US" dirty="0"/>
              <a:t>Talk about parent well must be W1</a:t>
            </a:r>
          </a:p>
          <a:p>
            <a:r>
              <a:rPr lang="en-US" dirty="0"/>
              <a:t>Talk about files must begin with W_ and TS_ if they are wells or TSs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4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log outputs!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0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in the process of writing up all of the common errors I’ve gotten from the code for debugging</a:t>
            </a:r>
          </a:p>
          <a:p>
            <a:r>
              <a:rPr lang="en-US" dirty="0"/>
              <a:t>Code does not yet work for other reactions that don’t include the parent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the potential (equal to force) is zero at the minima</a:t>
            </a:r>
          </a:p>
          <a:p>
            <a:r>
              <a:rPr lang="en-US" dirty="0"/>
              <a:t>Gradient indicates direction of most rapid energy decrease</a:t>
            </a:r>
          </a:p>
          <a:p>
            <a:r>
              <a:rPr lang="en-US" dirty="0"/>
              <a:t>Second derivative of energy is computed as well to determine the curvature and update the Hessian of force constants</a:t>
            </a:r>
          </a:p>
          <a:p>
            <a:r>
              <a:rPr lang="en-US" dirty="0"/>
              <a:t>Hessian is a matrix of second derivatives, used to describe local curvature of a multivariable function</a:t>
            </a:r>
          </a:p>
          <a:p>
            <a:endParaRPr lang="en-US" dirty="0"/>
          </a:p>
          <a:p>
            <a:r>
              <a:rPr lang="en-US" dirty="0"/>
              <a:t>Flat valley versus very steep regions. Example of how max force and step size compliment each other</a:t>
            </a:r>
          </a:p>
          <a:p>
            <a:r>
              <a:rPr lang="en-US" dirty="0"/>
              <a:t>RMS is a measure of the std dev of the residuals/prediction errors</a:t>
            </a:r>
          </a:p>
          <a:p>
            <a:endParaRPr lang="en-US" dirty="0"/>
          </a:p>
          <a:p>
            <a:r>
              <a:rPr lang="en-US" dirty="0"/>
              <a:t>After a stationary point is found, the optimized parameters will be shown under thresholds and Conv will say YES. </a:t>
            </a:r>
          </a:p>
          <a:p>
            <a:r>
              <a:rPr lang="en-US" dirty="0" err="1"/>
              <a:t>Opt</a:t>
            </a:r>
            <a:r>
              <a:rPr lang="en-US" dirty="0"/>
              <a:t> params will be shown afterwards as well as the new xyz geometry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3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 err="1">
                <a:solidFill>
                  <a:srgbClr val="3A5FCD"/>
                </a:solidFill>
                <a:effectLst/>
                <a:latin typeface="Minion W08"/>
              </a:rPr>
              <a:t>Opt</a:t>
            </a:r>
            <a:r>
              <a:rPr lang="en-US" b="0" i="0" dirty="0">
                <a:solidFill>
                  <a:srgbClr val="3A5FCD"/>
                </a:solidFill>
                <a:effectLst/>
                <a:latin typeface="Minion W08"/>
              </a:rPr>
              <a:t> keyword is for a relaxed scan</a:t>
            </a:r>
          </a:p>
          <a:p>
            <a:pPr algn="l" fontAlgn="base"/>
            <a:r>
              <a:rPr lang="en-US" b="0" i="0" dirty="0">
                <a:solidFill>
                  <a:srgbClr val="3A5FCD"/>
                </a:solidFill>
                <a:effectLst/>
                <a:latin typeface="Minion W08"/>
              </a:rPr>
              <a:t>First atom in dihedral descry is the one that moves</a:t>
            </a:r>
          </a:p>
          <a:p>
            <a:pPr algn="l" fontAlgn="base"/>
            <a:endParaRPr lang="en-US" b="1" i="0" dirty="0">
              <a:solidFill>
                <a:srgbClr val="3A5FCD"/>
              </a:solidFill>
              <a:effectLst/>
              <a:latin typeface="Minion W08"/>
            </a:endParaRPr>
          </a:p>
          <a:p>
            <a:pPr algn="l" fontAlgn="base"/>
            <a:r>
              <a:rPr lang="en-US" b="1" i="0" dirty="0">
                <a:solidFill>
                  <a:srgbClr val="3A5FCD"/>
                </a:solidFill>
                <a:effectLst/>
                <a:latin typeface="Minion W08"/>
              </a:rPr>
              <a:t>Restart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Minion W08"/>
              </a:rPr>
              <a:t>Restarts a PES scan calculation. A failed scan calculation may be restarted from its checkpoint file by simply repeating the route section of the original job, adding the </a:t>
            </a:r>
            <a:r>
              <a:rPr lang="en-US" b="1" i="0" dirty="0">
                <a:solidFill>
                  <a:srgbClr val="3A5FCD"/>
                </a:solidFill>
                <a:effectLst/>
                <a:latin typeface="Minion W08"/>
              </a:rPr>
              <a:t>Restart</a:t>
            </a:r>
            <a:r>
              <a:rPr lang="en-US" b="0" i="0" dirty="0">
                <a:solidFill>
                  <a:srgbClr val="000000"/>
                </a:solidFill>
                <a:effectLst/>
                <a:latin typeface="Minion W08"/>
              </a:rPr>
              <a:t> option to the </a:t>
            </a:r>
            <a:r>
              <a:rPr lang="en-US" b="1" i="0" dirty="0">
                <a:solidFill>
                  <a:srgbClr val="3A5FCD"/>
                </a:solidFill>
                <a:effectLst/>
                <a:latin typeface="Minion W08"/>
              </a:rPr>
              <a:t>Scan</a:t>
            </a:r>
            <a:r>
              <a:rPr lang="en-US" b="0" i="0" dirty="0">
                <a:solidFill>
                  <a:srgbClr val="000000"/>
                </a:solidFill>
                <a:effectLst/>
                <a:latin typeface="Minion W08"/>
              </a:rPr>
              <a:t> keyword. No other input is required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6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tutorial in the drive as well on how to use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5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bond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M-pentanol radical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EADA-50A0-49B6-BC8D-B1CB8093C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CCSD(T): coupled cluster theory – triple excitations – </a:t>
            </a:r>
          </a:p>
          <a:p>
            <a:r>
              <a:rPr lang="en-US" dirty="0"/>
              <a:t>	Better energy approximation for stationary points (Once an accurate prediction of the PES global minima is found)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FB306-C54D-4D42-9D39-97A1FAC6D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2B2B-1ADB-4055-9B7B-7D32279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569CB-2E1B-44B7-8C83-004C792A0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18B6-EF19-43AA-AEB6-0ADC15C2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A20A1-45A4-4AA3-B1C7-954090D99735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F15E9-2CA0-4F28-AD41-20C183C8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CEEE-C883-4293-B55B-7257BEA3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983-210A-4C8A-AFA8-A8FE16E1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7A45B-DDB1-49B1-B3CC-252330525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1F7AB-2F7B-4055-A946-526AFA26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CBA8-11EC-494F-997F-9378BA4B61CA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B6DB-4F3A-4F4A-B18F-7A3AAE7B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E1C32-D0AA-4B53-9007-A11717C7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9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24AA1-3DFD-4737-82CF-9CFA00542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44A3C-881D-4AEA-87D8-F7196D871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59F1-9686-4B25-8211-418DB956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AF7F6-8929-454C-8837-C2943C67FF0C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26B99-C576-4048-97B8-8BDF7AC2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7FA38-03B8-45EC-99EF-70C579DA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7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EC49-5A95-48B1-9B0D-8B3AAD27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9D53-AB3B-4A4F-BF7D-9984AB1E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F2000-838E-43D9-841E-669C0D10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640D-9464-4C0F-98B6-1FF2EFE32536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796A-1528-4D83-B195-5C85C521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315A9-5B9D-4EB4-BD6C-567F16B2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2AB5-43F2-47F4-9271-5A12D0BC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28708-414F-45E3-9C90-F97012497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CD1A-6787-40DF-A9C7-BEA60236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EA64-06DF-4F7E-BA4E-47350E8047DD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2E8-FD4C-4612-B136-E6C650C5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A6782-E619-4C85-B5CB-8CDAAF19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8365-2C7E-4544-9065-8B0A6CC2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ADAF-7F4C-48FE-BB8D-FFEFC66C5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E0A37-C163-45B2-91A2-57632621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ED4EF-7C38-47E4-9E28-3845A827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5179-9190-41B1-A38F-1F91C74B6D5F}" type="datetime1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035AE-9BE6-4547-A84D-21F44A34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3CE65-B010-4E63-9163-7D79483C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2E8D-86E7-48CF-8E90-DDBA9B7B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23713-79F8-46DE-977A-03266E54D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088ED-0B4A-48F6-969F-0024FB1B3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BC55B-7159-43AE-AEC8-1FD478BF3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B34CF-3D09-4A7F-902D-5CE250603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0AF9D-3014-4B2D-A6F1-DF48123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3AB3-E47F-431D-8631-2C36C6A5A9C8}" type="datetime1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229E6-02B5-4814-BF1E-C4EE609E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29A01-0864-49AB-A70A-CC4B2DCF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23E4-EB77-4441-9353-6021C1F9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BE56C-F630-4FFB-96BF-A137933D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A4EC-1993-44A5-B51B-F8923FCF4168}" type="datetime1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EC18-1B5B-4057-8259-46956B9B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92B55-C0C6-4A26-A0E8-BEB7BC05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4FCE5-AFE3-4568-8F9F-6E974105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23C7-85E2-4135-8E9F-C174E2E086F5}" type="datetime1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31FC5-69D1-4C34-9F87-CD18FD6D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4928-61A8-4F12-8601-D4AEE641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39A0-8231-4B17-8633-464D4FAB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7E984-6ADB-4363-BDF8-FA998780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1019B-0A9C-42CB-874E-9E9C1E2F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4F03D-F310-4092-A184-A2160251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318EE-5293-43EF-9451-3CE661D1D02B}" type="datetime1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AD6D-C0E9-4647-BB44-6A59EAB5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3A22-CD9F-4B17-9552-BA9E71CB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C01A-D069-4DD9-87A6-BD935088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10366-FF07-4EAA-8EA0-2F536E6BB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DE9A3-9B75-4A19-BD1D-DA3C82EAC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9062B-F4B3-451B-82C9-C879D3E6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357F-F176-4DA9-8E2C-25507AE7BF47}" type="datetime1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FB5EB-9936-4B05-B17E-BF81FDBD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B3FA4-9C1E-4586-B222-D0E04EA5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A8E1F5-E737-4FFB-9177-A021893F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4FEC4-C3D3-4A74-83AC-40142B6D2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A59D-86C5-45D5-BD7F-D3559462A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07BB-27A1-4F7D-BFDE-6E9BA3DE72FB}" type="datetime1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0B08-62C1-45A2-B180-415FEFB69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8A73-B794-44BC-91DC-F1A91F499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C40B1-B226-4802-AC5B-7BA7C335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0.xml"/><Relationship Id="rId18" Type="http://schemas.openxmlformats.org/officeDocument/2006/relationships/image" Target="../media/image45.png"/><Relationship Id="rId26" Type="http://schemas.openxmlformats.org/officeDocument/2006/relationships/customXml" Target="../ink/ink17.xml"/><Relationship Id="rId3" Type="http://schemas.openxmlformats.org/officeDocument/2006/relationships/image" Target="../media/image3.png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42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customXml" Target="../ink/ink9.xml"/><Relationship Id="rId24" Type="http://schemas.openxmlformats.org/officeDocument/2006/relationships/image" Target="../media/image48.png"/><Relationship Id="rId5" Type="http://schemas.openxmlformats.org/officeDocument/2006/relationships/image" Target="../media/image38.JP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customXml" Target="../ink/ink13.xml"/><Relationship Id="rId31" Type="http://schemas.openxmlformats.org/officeDocument/2006/relationships/image" Target="../media/image51.gif"/><Relationship Id="rId4" Type="http://schemas.microsoft.com/office/2007/relationships/hdphoto" Target="../media/hdphoto1.wdp"/><Relationship Id="rId9" Type="http://schemas.openxmlformats.org/officeDocument/2006/relationships/customXml" Target="../ink/ink8.xml"/><Relationship Id="rId14" Type="http://schemas.openxmlformats.org/officeDocument/2006/relationships/image" Target="../media/image43.png"/><Relationship Id="rId22" Type="http://schemas.openxmlformats.org/officeDocument/2006/relationships/image" Target="../media/image47.png"/><Relationship Id="rId27" Type="http://schemas.openxmlformats.org/officeDocument/2006/relationships/customXml" Target="../ink/ink18.xml"/><Relationship Id="rId30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.png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microsoft.com/office/2007/relationships/hdphoto" Target="../media/hdphoto1.wdp"/><Relationship Id="rId9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23.xml"/><Relationship Id="rId1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customXml" Target="../ink/ink20.xml"/><Relationship Id="rId12" Type="http://schemas.openxmlformats.org/officeDocument/2006/relationships/image" Target="../media/image63.png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.png"/><Relationship Id="rId20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customXml" Target="../ink/ink22.xml"/><Relationship Id="rId5" Type="http://schemas.openxmlformats.org/officeDocument/2006/relationships/image" Target="../media/image59.gif"/><Relationship Id="rId15" Type="http://schemas.openxmlformats.org/officeDocument/2006/relationships/customXml" Target="../ink/ink24.xml"/><Relationship Id="rId10" Type="http://schemas.openxmlformats.org/officeDocument/2006/relationships/image" Target="../media/image62.png"/><Relationship Id="rId19" Type="http://schemas.openxmlformats.org/officeDocument/2006/relationships/image" Target="../media/image67.JPG"/><Relationship Id="rId4" Type="http://schemas.microsoft.com/office/2007/relationships/hdphoto" Target="../media/hdphoto1.wdp"/><Relationship Id="rId9" Type="http://schemas.openxmlformats.org/officeDocument/2006/relationships/customXml" Target="../ink/ink21.xml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microsoft.com/office/2007/relationships/hdphoto" Target="../media/hdphoto1.wdp"/><Relationship Id="rId9" Type="http://schemas.openxmlformats.org/officeDocument/2006/relationships/image" Target="../media/image73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image" Target="../media/image9.JPG"/><Relationship Id="rId15" Type="http://schemas.openxmlformats.org/officeDocument/2006/relationships/image" Target="../media/image15.JPG"/><Relationship Id="rId10" Type="http://schemas.openxmlformats.org/officeDocument/2006/relationships/customXml" Target="../ink/ink3.xml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MPChem" TargetMode="External"/><Relationship Id="rId2" Type="http://schemas.openxmlformats.org/officeDocument/2006/relationships/hyperlink" Target="https://github.com/tmpchem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microsoft.com/office/2007/relationships/hdphoto" Target="../media/hdphoto1.wdp"/><Relationship Id="rId4" Type="http://schemas.openxmlformats.org/officeDocument/2006/relationships/image" Target="../media/image29.JP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1434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5261811" y="572667"/>
            <a:ext cx="6745656" cy="1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>
                <a:latin typeface="Roboto"/>
                <a:ea typeface="Roboto"/>
                <a:cs typeface="Roboto"/>
                <a:sym typeface="Roboto"/>
              </a:rPr>
              <a:t>Research Update</a:t>
            </a:r>
          </a:p>
          <a:p>
            <a:pPr algn="ctr"/>
            <a:r>
              <a:rPr lang="en" sz="4800" dirty="0">
                <a:latin typeface="Roboto"/>
                <a:ea typeface="Roboto"/>
                <a:cs typeface="Roboto"/>
                <a:sym typeface="Roboto"/>
              </a:rPr>
              <a:t>MESS and Rotor Scripts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6877467" y="3131833"/>
            <a:ext cx="3595200" cy="1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Andres Cano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9/8/2021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467" y="5651603"/>
            <a:ext cx="4144168" cy="11290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BB8CD-9B72-4C9B-BDBB-842B2005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A531-BB02-494F-9E33-62A85D61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found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8A9F-3FF4-4872-BBDD-0BB885DC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37858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Mess code works off rotor code:</a:t>
            </a:r>
          </a:p>
          <a:p>
            <a:pPr lvl="1"/>
            <a:r>
              <a:rPr lang="en-US" sz="1600" dirty="0"/>
              <a:t>Single bonds having bond lengths shorted than double bonds</a:t>
            </a:r>
          </a:p>
          <a:p>
            <a:pPr lvl="1"/>
            <a:r>
              <a:rPr lang="en-US" sz="1600" dirty="0"/>
              <a:t>TS opt place atoms beyond threshold!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42DD5C4-88FA-48B4-AF53-444ABE2F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2258855"/>
            <a:ext cx="3471859" cy="200691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D2C2492-AAEB-48EF-8133-337F78A57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4318318"/>
            <a:ext cx="3501315" cy="2006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F25E49-BAB0-4FF4-8B3C-C4F49363CA43}"/>
              </a:ext>
            </a:extLst>
          </p:cNvPr>
          <p:cNvSpPr txBox="1"/>
          <p:nvPr/>
        </p:nvSpPr>
        <p:spPr>
          <a:xfrm>
            <a:off x="4780202" y="2892981"/>
            <a:ext cx="130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Shorter BL</a:t>
            </a:r>
          </a:p>
          <a:p>
            <a:r>
              <a:rPr lang="en-US" dirty="0"/>
              <a:t>Single bond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47363-8BB1-4443-BE35-4493206C0558}"/>
              </a:ext>
            </a:extLst>
          </p:cNvPr>
          <p:cNvSpPr txBox="1"/>
          <p:nvPr/>
        </p:nvSpPr>
        <p:spPr>
          <a:xfrm>
            <a:off x="4795443" y="4952444"/>
            <a:ext cx="140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BL</a:t>
            </a:r>
          </a:p>
          <a:p>
            <a:r>
              <a:rPr lang="en-US" dirty="0"/>
              <a:t>Double bond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1423C1A-927A-4F25-B42E-76A745BD9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50" y="2258854"/>
            <a:ext cx="3497308" cy="200691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EEB0AEE-172F-4AE3-A569-180EE5E75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91" y="4291172"/>
            <a:ext cx="3481167" cy="2006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655AB8-60A7-4D00-BAB6-9B4A6354A1AC}"/>
              </a:ext>
            </a:extLst>
          </p:cNvPr>
          <p:cNvSpPr txBox="1"/>
          <p:nvPr/>
        </p:nvSpPr>
        <p:spPr>
          <a:xfrm>
            <a:off x="10645101" y="4833084"/>
            <a:ext cx="140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BL</a:t>
            </a:r>
          </a:p>
          <a:p>
            <a:r>
              <a:rPr lang="en-US" dirty="0"/>
              <a:t>Not bonded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FA2C5-057C-4EBC-B46B-BBD308271C4A}"/>
              </a:ext>
            </a:extLst>
          </p:cNvPr>
          <p:cNvSpPr txBox="1"/>
          <p:nvPr/>
        </p:nvSpPr>
        <p:spPr>
          <a:xfrm>
            <a:off x="10652721" y="2872124"/>
            <a:ext cx="140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Shorter BL</a:t>
            </a:r>
          </a:p>
          <a:p>
            <a:r>
              <a:rPr lang="en-US" dirty="0"/>
              <a:t>Bonded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FE9A245-6A6D-4BDC-9B4C-1A67E6F59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38F7E-6B2B-4F26-98A8-A710CA18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5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E711-B7B6-464C-AF90-9BDD306D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 needs </a:t>
            </a:r>
            <a:r>
              <a:rPr lang="en-US" i="1" dirty="0"/>
              <a:t>frequencies</a:t>
            </a:r>
            <a:r>
              <a:rPr lang="en-US" dirty="0"/>
              <a:t>, </a:t>
            </a:r>
            <a:r>
              <a:rPr lang="en-US" i="1" dirty="0"/>
              <a:t>geometries</a:t>
            </a:r>
            <a:r>
              <a:rPr lang="en-US" dirty="0"/>
              <a:t> and single-point </a:t>
            </a:r>
            <a:r>
              <a:rPr lang="en-US" i="1" dirty="0"/>
              <a:t>energies</a:t>
            </a:r>
            <a:r>
              <a:rPr lang="en-US" dirty="0"/>
              <a:t> in order to calculate rates of reaction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EDFE-8230-4CB7-B2D7-891888E6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43" y="2131134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Where are the frequencies?</a:t>
            </a:r>
          </a:p>
          <a:p>
            <a:endParaRPr lang="en-US" sz="2000" dirty="0"/>
          </a:p>
          <a:p>
            <a:r>
              <a:rPr lang="en-US" sz="2000" dirty="0"/>
              <a:t> Where are the geometries?</a:t>
            </a:r>
          </a:p>
          <a:p>
            <a:pPr lvl="1"/>
            <a:r>
              <a:rPr lang="en-US" sz="1800" dirty="0"/>
              <a:t>Recall slide 3</a:t>
            </a:r>
          </a:p>
          <a:p>
            <a:r>
              <a:rPr lang="en-US" sz="2000" dirty="0"/>
              <a:t>Where are the energies?</a:t>
            </a:r>
          </a:p>
          <a:p>
            <a:pPr lvl="1"/>
            <a:r>
              <a:rPr lang="en-US" sz="1800" dirty="0"/>
              <a:t>CCSD(T) and T1 diagnostic used to extrapolate best approximation of ground state energy based on our methods.</a:t>
            </a:r>
          </a:p>
          <a:p>
            <a:r>
              <a:rPr lang="en-US" sz="2200" dirty="0"/>
              <a:t>Then…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E37022-69E4-424A-8635-7927C282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C031-ACD1-4221-BF23-5DB2852CA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33" y="2657273"/>
            <a:ext cx="4145280" cy="160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A0FD9-938D-4B05-9B57-8B23CCED8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83" y="1982706"/>
            <a:ext cx="4625340" cy="13868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3DD387F-B90F-41B1-A3E6-D451CD4BAD81}"/>
                  </a:ext>
                </a:extLst>
              </p14:cNvPr>
              <p14:cNvContentPartPr/>
              <p14:nvPr/>
            </p14:nvContentPartPr>
            <p14:xfrm>
              <a:off x="7423112" y="2959243"/>
              <a:ext cx="441720" cy="10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3DD387F-B90F-41B1-A3E6-D451CD4BAD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8792" y="2954923"/>
                <a:ext cx="450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90BE46-D973-4783-95A6-777190E62F38}"/>
                  </a:ext>
                </a:extLst>
              </p14:cNvPr>
              <p14:cNvContentPartPr/>
              <p14:nvPr/>
            </p14:nvContentPartPr>
            <p14:xfrm>
              <a:off x="8770142" y="2936656"/>
              <a:ext cx="460800" cy="22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90BE46-D973-4783-95A6-777190E62F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5822" y="2932336"/>
                <a:ext cx="469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78D439-044D-406A-868B-D17878441DD1}"/>
                  </a:ext>
                </a:extLst>
              </p14:cNvPr>
              <p14:cNvContentPartPr/>
              <p14:nvPr/>
            </p14:nvContentPartPr>
            <p14:xfrm>
              <a:off x="10136252" y="2938636"/>
              <a:ext cx="481320" cy="21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78D439-044D-406A-868B-D17878441D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31932" y="2934316"/>
                <a:ext cx="4899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A5DA60-4E78-4AFA-B189-16F7DB5B9528}"/>
              </a:ext>
            </a:extLst>
          </p:cNvPr>
          <p:cNvGrpSpPr/>
          <p:nvPr/>
        </p:nvGrpSpPr>
        <p:grpSpPr>
          <a:xfrm>
            <a:off x="2703272" y="2817293"/>
            <a:ext cx="215640" cy="49680"/>
            <a:chOff x="3145723" y="2516764"/>
            <a:chExt cx="215640" cy="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33FC8D-FD4A-43F3-B8A1-4BA312F6645A}"/>
                    </a:ext>
                  </a:extLst>
                </p14:cNvPr>
                <p14:cNvContentPartPr/>
                <p14:nvPr/>
              </p14:nvContentPartPr>
              <p14:xfrm>
                <a:off x="3145723" y="2516764"/>
                <a:ext cx="215640" cy="2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33FC8D-FD4A-43F3-B8A1-4BA312F664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41403" y="2512444"/>
                  <a:ext cx="224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DA097A-7A6F-44A8-8CF5-C0A00E639743}"/>
                    </a:ext>
                  </a:extLst>
                </p14:cNvPr>
                <p14:cNvContentPartPr/>
                <p14:nvPr/>
              </p14:nvContentPartPr>
              <p14:xfrm>
                <a:off x="3204763" y="2566084"/>
                <a:ext cx="777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DA097A-7A6F-44A8-8CF5-C0A00E6397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00443" y="2561764"/>
                  <a:ext cx="864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C0FE5BD-C59B-4C2D-9E47-D67728A8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11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F1B00C-16C6-4F17-BBC7-0CA68EB0814B}"/>
              </a:ext>
            </a:extLst>
          </p:cNvPr>
          <p:cNvGrpSpPr/>
          <p:nvPr/>
        </p:nvGrpSpPr>
        <p:grpSpPr>
          <a:xfrm>
            <a:off x="11060683" y="3067204"/>
            <a:ext cx="212040" cy="46440"/>
            <a:chOff x="11060683" y="3067204"/>
            <a:chExt cx="212040" cy="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AD0E77-C8D0-426C-B8B1-51A095FD3913}"/>
                    </a:ext>
                  </a:extLst>
                </p14:cNvPr>
                <p14:cNvContentPartPr/>
                <p14:nvPr/>
              </p14:nvContentPartPr>
              <p14:xfrm>
                <a:off x="11060683" y="3076924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AD0E77-C8D0-426C-B8B1-51A095FD39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56363" y="307260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10EE5A-7680-4873-918B-23B8174A7B72}"/>
                    </a:ext>
                  </a:extLst>
                </p14:cNvPr>
                <p14:cNvContentPartPr/>
                <p14:nvPr/>
              </p14:nvContentPartPr>
              <p14:xfrm>
                <a:off x="11257603" y="3067204"/>
                <a:ext cx="432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10EE5A-7680-4873-918B-23B8174A7B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53283" y="3062884"/>
                  <a:ext cx="12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7B9726-8821-486D-8100-8A2D0D3CAF0F}"/>
                    </a:ext>
                  </a:extLst>
                </p14:cNvPr>
                <p14:cNvContentPartPr/>
                <p14:nvPr/>
              </p14:nvContentPartPr>
              <p14:xfrm>
                <a:off x="11090563" y="3076924"/>
                <a:ext cx="27360" cy="36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7B9726-8821-486D-8100-8A2D0D3CAF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86243" y="3072604"/>
                  <a:ext cx="36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E5810C-6CD3-4EAB-85ED-43ADB88D1A6A}"/>
                    </a:ext>
                  </a:extLst>
                </p14:cNvPr>
                <p14:cNvContentPartPr/>
                <p14:nvPr/>
              </p14:nvContentPartPr>
              <p14:xfrm>
                <a:off x="11240683" y="3080884"/>
                <a:ext cx="32040" cy="25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E5810C-6CD3-4EAB-85ED-43ADB88D1A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6363" y="3076564"/>
                  <a:ext cx="406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B35BA0-64AC-47FB-8F50-F9B7272C9818}"/>
              </a:ext>
            </a:extLst>
          </p:cNvPr>
          <p:cNvGrpSpPr/>
          <p:nvPr/>
        </p:nvGrpSpPr>
        <p:grpSpPr>
          <a:xfrm>
            <a:off x="11432563" y="3076924"/>
            <a:ext cx="169560" cy="44640"/>
            <a:chOff x="11432563" y="3076924"/>
            <a:chExt cx="16956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FFC918-2064-45A8-9339-23C35831A285}"/>
                    </a:ext>
                  </a:extLst>
                </p14:cNvPr>
                <p14:cNvContentPartPr/>
                <p14:nvPr/>
              </p14:nvContentPartPr>
              <p14:xfrm>
                <a:off x="11463883" y="3076924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FFC918-2064-45A8-9339-23C35831A2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59563" y="307260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908643-CDA2-4E9C-B3A3-CE6D988A1B37}"/>
                    </a:ext>
                  </a:extLst>
                </p14:cNvPr>
                <p14:cNvContentPartPr/>
                <p14:nvPr/>
              </p14:nvContentPartPr>
              <p14:xfrm>
                <a:off x="11591683" y="3097084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908643-CDA2-4E9C-B3A3-CE6D988A1B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87363" y="309276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16EEE2-94D8-4DEA-BF20-030383C96FFD}"/>
                    </a:ext>
                  </a:extLst>
                </p14:cNvPr>
                <p14:cNvContentPartPr/>
                <p14:nvPr/>
              </p14:nvContentPartPr>
              <p14:xfrm>
                <a:off x="11432563" y="3080884"/>
                <a:ext cx="21960" cy="16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16EEE2-94D8-4DEA-BF20-030383C96F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28243" y="3076564"/>
                  <a:ext cx="3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6B333A-AA8F-4CF9-8E25-7AC295453033}"/>
                    </a:ext>
                  </a:extLst>
                </p14:cNvPr>
                <p14:cNvContentPartPr/>
                <p14:nvPr/>
              </p14:nvContentPartPr>
              <p14:xfrm>
                <a:off x="11574403" y="3099244"/>
                <a:ext cx="27720" cy="2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6B333A-AA8F-4CF9-8E25-7AC2954530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70083" y="3094924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1B6F57F-E010-4E6C-B778-259B335FA87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12" y="4637477"/>
            <a:ext cx="2830716" cy="2083998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06D259F-9BC0-4AC0-AEEB-D532CFCA62A1}"/>
              </a:ext>
            </a:extLst>
          </p:cNvPr>
          <p:cNvSpPr txBox="1">
            <a:spLocks/>
          </p:cNvSpPr>
          <p:nvPr/>
        </p:nvSpPr>
        <p:spPr>
          <a:xfrm>
            <a:off x="6658693" y="5319765"/>
            <a:ext cx="4222898" cy="60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want a way to automatically set up most of the MESS File input structure given the </a:t>
            </a:r>
            <a:r>
              <a:rPr lang="en-US" i="1" dirty="0"/>
              <a:t>frequencies, geometries and energies</a:t>
            </a:r>
            <a:r>
              <a:rPr lang="en-US" dirty="0"/>
              <a:t> of the Gaussian output files!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D8F2-1D1B-444E-B5AC-05D6A93F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14F1C-95CE-4018-88B3-2A8504EA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35BAF7C-6302-4DB8-BA61-B417C8092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00F9AF-3625-41E1-B5E2-2B598E836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023110"/>
            <a:ext cx="11803380" cy="2811780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959E947-7B49-4317-9DB5-406122E0EF41}"/>
              </a:ext>
            </a:extLst>
          </p:cNvPr>
          <p:cNvSpPr/>
          <p:nvPr/>
        </p:nvSpPr>
        <p:spPr>
          <a:xfrm>
            <a:off x="1134376" y="4706569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8FAC7084-6075-4F64-B64D-BBC5A025A7FF}"/>
              </a:ext>
            </a:extLst>
          </p:cNvPr>
          <p:cNvSpPr/>
          <p:nvPr/>
        </p:nvSpPr>
        <p:spPr>
          <a:xfrm>
            <a:off x="4955125" y="4733752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6225022A-0691-42F2-B7BA-308F6C965E1D}"/>
              </a:ext>
            </a:extLst>
          </p:cNvPr>
          <p:cNvSpPr/>
          <p:nvPr/>
        </p:nvSpPr>
        <p:spPr>
          <a:xfrm>
            <a:off x="8885880" y="4733751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290B578-6E8F-46D0-A420-5164806E4417}"/>
              </a:ext>
            </a:extLst>
          </p:cNvPr>
          <p:cNvSpPr/>
          <p:nvPr/>
        </p:nvSpPr>
        <p:spPr>
          <a:xfrm>
            <a:off x="10777429" y="4733750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C8665-A71C-48F0-ABAA-7A4DA99D4D42}"/>
              </a:ext>
            </a:extLst>
          </p:cNvPr>
          <p:cNvSpPr txBox="1"/>
          <p:nvPr/>
        </p:nvSpPr>
        <p:spPr>
          <a:xfrm>
            <a:off x="4084777" y="5233448"/>
            <a:ext cx="1983885" cy="73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Bulk of code, contains all the bond graph analysis, extracts rotors and dihedrals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D17C4-CD3B-4454-A081-0729FAE98C28}"/>
              </a:ext>
            </a:extLst>
          </p:cNvPr>
          <p:cNvSpPr txBox="1"/>
          <p:nvPr/>
        </p:nvSpPr>
        <p:spPr>
          <a:xfrm>
            <a:off x="8159105" y="5239336"/>
            <a:ext cx="1696738" cy="73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Contains all the functions that write the different sections of the MESS File.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5A53D-61AC-4961-9B16-7309C9F5C0A3}"/>
              </a:ext>
            </a:extLst>
          </p:cNvPr>
          <p:cNvSpPr txBox="1"/>
          <p:nvPr/>
        </p:nvSpPr>
        <p:spPr>
          <a:xfrm>
            <a:off x="539836" y="5184483"/>
            <a:ext cx="198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important functions from </a:t>
            </a:r>
            <a:r>
              <a:rPr lang="en-US" sz="1400" i="1" dirty="0"/>
              <a:t>get_geometry.py</a:t>
            </a:r>
            <a:r>
              <a:rPr lang="en-US" sz="1400" dirty="0"/>
              <a:t> used for writing the MESS input. (</a:t>
            </a:r>
            <a:r>
              <a:rPr lang="en-US" sz="1400" dirty="0" err="1"/>
              <a:t>ie</a:t>
            </a:r>
            <a:r>
              <a:rPr lang="en-US" sz="1400" dirty="0"/>
              <a:t>. Rotors for each molecule)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BBB43-1C29-49E6-8ADF-6A72A2C30CB6}"/>
              </a:ext>
            </a:extLst>
          </p:cNvPr>
          <p:cNvSpPr txBox="1"/>
          <p:nvPr/>
        </p:nvSpPr>
        <p:spPr>
          <a:xfrm>
            <a:off x="9982200" y="5233447"/>
            <a:ext cx="1983885" cy="89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topology functions from </a:t>
            </a:r>
            <a:r>
              <a:rPr lang="en-US" sz="1400" i="1" dirty="0"/>
              <a:t>geometryInfo.py</a:t>
            </a:r>
            <a:r>
              <a:rPr lang="en-US" sz="1400" dirty="0"/>
              <a:t> and writing functions from </a:t>
            </a:r>
            <a:r>
              <a:rPr lang="en-US" sz="1400" i="1" dirty="0"/>
              <a:t>messParsing.py </a:t>
            </a:r>
            <a:r>
              <a:rPr lang="en-US" sz="1400" dirty="0"/>
              <a:t>to build mess file.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F273D4F-093B-4DB6-B812-795AD913D278}"/>
              </a:ext>
            </a:extLst>
          </p:cNvPr>
          <p:cNvSpPr/>
          <p:nvPr/>
        </p:nvSpPr>
        <p:spPr>
          <a:xfrm>
            <a:off x="3053065" y="4706569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68090-EA92-4506-9375-97E66E49E19E}"/>
              </a:ext>
            </a:extLst>
          </p:cNvPr>
          <p:cNvSpPr txBox="1"/>
          <p:nvPr/>
        </p:nvSpPr>
        <p:spPr>
          <a:xfrm>
            <a:off x="2388039" y="5203612"/>
            <a:ext cx="1696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peak/valley energies from rotor scans and writes the extrapolation energies spreadsheet.</a:t>
            </a:r>
          </a:p>
        </p:txBody>
      </p:sp>
    </p:spTree>
    <p:extLst>
      <p:ext uri="{BB962C8B-B14F-4D97-AF65-F5344CB8AC3E}">
        <p14:creationId xmlns:p14="http://schemas.microsoft.com/office/powerpoint/2010/main" val="10350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2448EE6E-0A8B-48C4-98B3-8C2C4CA8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87" y="2309915"/>
            <a:ext cx="8376826" cy="418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AC633-9AB2-432C-BA2A-B80683C1905E}"/>
              </a:ext>
            </a:extLst>
          </p:cNvPr>
          <p:cNvSpPr txBox="1"/>
          <p:nvPr/>
        </p:nvSpPr>
        <p:spPr>
          <a:xfrm>
            <a:off x="5183419" y="5711449"/>
            <a:ext cx="6829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</a:t>
            </a:r>
          </a:p>
          <a:p>
            <a:r>
              <a:rPr lang="en-US" sz="800" dirty="0"/>
              <a:t>1 molecule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DB53B-62DA-45F5-8365-71FB43F389CC}"/>
              </a:ext>
            </a:extLst>
          </p:cNvPr>
          <p:cNvSpPr txBox="1"/>
          <p:nvPr/>
        </p:nvSpPr>
        <p:spPr>
          <a:xfrm>
            <a:off x="6745110" y="5648616"/>
            <a:ext cx="682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W2</a:t>
            </a:r>
          </a:p>
          <a:p>
            <a:r>
              <a:rPr lang="en-US" sz="800" dirty="0"/>
              <a:t>2 molecules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99914-E442-444E-9B84-96AB5D640024}"/>
              </a:ext>
            </a:extLst>
          </p:cNvPr>
          <p:cNvSpPr txBox="1"/>
          <p:nvPr/>
        </p:nvSpPr>
        <p:spPr>
          <a:xfrm>
            <a:off x="3313287" y="4826000"/>
            <a:ext cx="10442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  <a:p>
            <a:r>
              <a:rPr lang="en-US" sz="800" dirty="0"/>
              <a:t>Transition State</a:t>
            </a:r>
          </a:p>
          <a:p>
            <a:r>
              <a:rPr lang="en-US" sz="800" dirty="0"/>
              <a:t>3 or more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B8786-FCCE-4930-A280-373F69E5EC90}"/>
              </a:ext>
            </a:extLst>
          </p:cNvPr>
          <p:cNvSpPr txBox="1"/>
          <p:nvPr/>
        </p:nvSpPr>
        <p:spPr>
          <a:xfrm>
            <a:off x="8635999" y="3577431"/>
            <a:ext cx="745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  <a:p>
            <a:r>
              <a:rPr lang="en-US" sz="800" dirty="0"/>
              <a:t>Bond Fission</a:t>
            </a:r>
          </a:p>
          <a:p>
            <a:r>
              <a:rPr lang="en-US" sz="800" dirty="0"/>
              <a:t>2 molecules</a:t>
            </a:r>
          </a:p>
          <a:p>
            <a:endParaRPr lang="en-US" sz="800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1DD69C1-A16E-4083-BF32-8D6A3DB1D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F6F458-B6BC-4832-BF63-489A6A11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811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Identify Parent Well, Wells, Transition States, Bond Fissions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857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3B62-4197-4686-A515-E1AD99CD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file structure and file 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3C3CF-E131-433B-958F-16B853E4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9A1372E-7320-436F-82C7-579839AA3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0E5B07B-66C9-4D78-9D86-B914CF854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7" y="1813081"/>
            <a:ext cx="3995727" cy="161591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9E48C7-F5DE-4AE9-9B39-8E86213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96" y="1444224"/>
            <a:ext cx="4032535" cy="1464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A1D1FE-F565-4AF7-957E-953E8AD0D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96" y="2972156"/>
            <a:ext cx="3995727" cy="1649502"/>
          </a:xfrm>
          <a:prstGeom prst="rect">
            <a:avLst/>
          </a:prstGeom>
        </p:spPr>
      </p:pic>
      <p:pic>
        <p:nvPicPr>
          <p:cNvPr id="17" name="Picture 16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BAB3BA63-73FF-4BCF-92FB-8A51707E6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95" y="4714430"/>
            <a:ext cx="4032535" cy="1983313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F32785-4A25-4B4D-8F21-3FEB7F06CF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3" y="4709285"/>
            <a:ext cx="4489256" cy="198331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631F76-16DA-434E-85CE-71F9AF6FE089}"/>
              </a:ext>
            </a:extLst>
          </p:cNvPr>
          <p:cNvCxnSpPr>
            <a:cxnSpLocks/>
          </p:cNvCxnSpPr>
          <p:nvPr/>
        </p:nvCxnSpPr>
        <p:spPr>
          <a:xfrm>
            <a:off x="4421425" y="2148715"/>
            <a:ext cx="124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04CFA5-99CE-42ED-8B78-DA0CFFE6981B}"/>
              </a:ext>
            </a:extLst>
          </p:cNvPr>
          <p:cNvCxnSpPr>
            <a:cxnSpLocks/>
          </p:cNvCxnSpPr>
          <p:nvPr/>
        </p:nvCxnSpPr>
        <p:spPr>
          <a:xfrm>
            <a:off x="4351874" y="2623163"/>
            <a:ext cx="1317071" cy="68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721CB7-36DC-4A37-A5B2-314F7BC0FF4A}"/>
              </a:ext>
            </a:extLst>
          </p:cNvPr>
          <p:cNvCxnSpPr>
            <a:cxnSpLocks/>
          </p:cNvCxnSpPr>
          <p:nvPr/>
        </p:nvCxnSpPr>
        <p:spPr>
          <a:xfrm>
            <a:off x="4199474" y="3547069"/>
            <a:ext cx="1469471" cy="157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7E2BC-56A8-4F2D-B1CB-0B0071986942}"/>
              </a:ext>
            </a:extLst>
          </p:cNvPr>
          <p:cNvCxnSpPr>
            <a:cxnSpLocks/>
          </p:cNvCxnSpPr>
          <p:nvPr/>
        </p:nvCxnSpPr>
        <p:spPr>
          <a:xfrm>
            <a:off x="2201611" y="3547068"/>
            <a:ext cx="0" cy="107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FDFF35-D0F5-4EB1-BE0F-58BCBF972DA4}"/>
              </a:ext>
            </a:extLst>
          </p:cNvPr>
          <p:cNvSpPr txBox="1"/>
          <p:nvPr/>
        </p:nvSpPr>
        <p:spPr>
          <a:xfrm>
            <a:off x="2201610" y="4015131"/>
            <a:ext cx="13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Bond Fissions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4ECE-31A0-4040-84FD-4C77B4089A29}"/>
              </a:ext>
            </a:extLst>
          </p:cNvPr>
          <p:cNvSpPr txBox="1"/>
          <p:nvPr/>
        </p:nvSpPr>
        <p:spPr>
          <a:xfrm>
            <a:off x="4460527" y="2524410"/>
            <a:ext cx="1488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Transition States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2C8B7C-1B63-467E-B683-4E2FA1D60C02}"/>
              </a:ext>
            </a:extLst>
          </p:cNvPr>
          <p:cNvSpPr txBox="1"/>
          <p:nvPr/>
        </p:nvSpPr>
        <p:spPr>
          <a:xfrm>
            <a:off x="4460527" y="1822339"/>
            <a:ext cx="13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Parent Well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939D42-7674-4D04-8CAA-12EC7287269E}"/>
              </a:ext>
            </a:extLst>
          </p:cNvPr>
          <p:cNvSpPr txBox="1"/>
          <p:nvPr/>
        </p:nvSpPr>
        <p:spPr>
          <a:xfrm>
            <a:off x="4443489" y="3707655"/>
            <a:ext cx="13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other Wells</a:t>
            </a:r>
          </a:p>
        </p:txBody>
      </p:sp>
    </p:spTree>
    <p:extLst>
      <p:ext uri="{BB962C8B-B14F-4D97-AF65-F5344CB8AC3E}">
        <p14:creationId xmlns:p14="http://schemas.microsoft.com/office/powerpoint/2010/main" val="343230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6EB9F-C57D-45E6-B068-390A4157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Once you call </a:t>
            </a:r>
            <a:r>
              <a:rPr lang="en-US" sz="2400" dirty="0"/>
              <a:t>&gt;&gt;</a:t>
            </a:r>
            <a:r>
              <a:rPr lang="en-US" sz="2400" i="1" dirty="0"/>
              <a:t>python(3) writeMessFile.py</a:t>
            </a:r>
            <a:r>
              <a:rPr lang="en-US" sz="2400" dirty="0"/>
              <a:t> </a:t>
            </a:r>
            <a:r>
              <a:rPr lang="en-US" dirty="0"/>
              <a:t>you should see this.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C507-419D-4C78-9E9D-8A46CE0F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Once everything is arranged, run scripts from the terminal just like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CDE9D-1F92-4AD5-A023-AF72FA4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B5CE8ED-C134-492C-9B65-48E8296D6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11" name="Picture 10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E4BFBC6E-B6CC-473B-822E-851F01B83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76" y="2351675"/>
            <a:ext cx="5552847" cy="1827391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90F7A9-4420-4470-9178-224FCF0E8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1" y="4685865"/>
            <a:ext cx="4099115" cy="19962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DF3FFB-1CE8-4843-823E-CC86FBB3256C}"/>
                  </a:ext>
                </a:extLst>
              </p14:cNvPr>
              <p14:cNvContentPartPr/>
              <p14:nvPr/>
            </p14:nvContentPartPr>
            <p14:xfrm>
              <a:off x="355737" y="5774684"/>
              <a:ext cx="914040" cy="10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DF3FFB-1CE8-4843-823E-CC86FBB325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17" y="5770364"/>
                <a:ext cx="9226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715333-453D-4F56-B6F3-5AD44D609893}"/>
                  </a:ext>
                </a:extLst>
              </p14:cNvPr>
              <p14:cNvContentPartPr/>
              <p14:nvPr/>
            </p14:nvContentPartPr>
            <p14:xfrm>
              <a:off x="365457" y="6284804"/>
              <a:ext cx="489960" cy="2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715333-453D-4F56-B6F3-5AD44D6098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137" y="6280484"/>
                <a:ext cx="498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F8E3E46-2106-4B50-AF30-C7BC2EB7F67A}"/>
                  </a:ext>
                </a:extLst>
              </p14:cNvPr>
              <p14:cNvContentPartPr/>
              <p14:nvPr/>
            </p14:nvContentPartPr>
            <p14:xfrm>
              <a:off x="1256817" y="5644724"/>
              <a:ext cx="13680" cy="130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F8E3E46-2106-4B50-AF30-C7BC2EB7F6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2497" y="5640404"/>
                <a:ext cx="22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9D5A27-3886-4EE9-8683-687A51D6F453}"/>
                  </a:ext>
                </a:extLst>
              </p14:cNvPr>
              <p14:cNvContentPartPr/>
              <p14:nvPr/>
            </p14:nvContentPartPr>
            <p14:xfrm>
              <a:off x="831297" y="6195524"/>
              <a:ext cx="6120" cy="89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9D5A27-3886-4EE9-8683-687A51D6F4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6977" y="6191204"/>
                <a:ext cx="147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60F8B7-6C66-413E-A5C3-9DB6383774F8}"/>
                  </a:ext>
                </a:extLst>
              </p14:cNvPr>
              <p14:cNvContentPartPr/>
              <p14:nvPr/>
            </p14:nvContentPartPr>
            <p14:xfrm>
              <a:off x="336297" y="5621324"/>
              <a:ext cx="992160" cy="134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60F8B7-6C66-413E-A5C3-9DB6383774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1977" y="5617004"/>
                <a:ext cx="10008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292BC9-335B-4226-B8AC-963924D2BE18}"/>
                  </a:ext>
                </a:extLst>
              </p14:cNvPr>
              <p14:cNvContentPartPr/>
              <p14:nvPr/>
            </p14:nvContentPartPr>
            <p14:xfrm>
              <a:off x="365457" y="6149804"/>
              <a:ext cx="511920" cy="135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292BC9-335B-4226-B8AC-963924D2BE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137" y="6145484"/>
                <a:ext cx="520560" cy="144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7B1703-2C50-423C-ABFB-B113EB37B588}"/>
              </a:ext>
            </a:extLst>
          </p:cNvPr>
          <p:cNvCxnSpPr>
            <a:cxnSpLocks/>
          </p:cNvCxnSpPr>
          <p:nvPr/>
        </p:nvCxnSpPr>
        <p:spPr>
          <a:xfrm flipV="1">
            <a:off x="1424539" y="4899259"/>
            <a:ext cx="3580598" cy="7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00009A3-3A88-477A-965A-FFB67E19DCB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5101219" y="4452706"/>
            <a:ext cx="3768861" cy="177817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BCF4C1-8276-433B-8894-D3203AB627F4}"/>
              </a:ext>
            </a:extLst>
          </p:cNvPr>
          <p:cNvCxnSpPr>
            <a:cxnSpLocks/>
          </p:cNvCxnSpPr>
          <p:nvPr/>
        </p:nvCxnSpPr>
        <p:spPr>
          <a:xfrm>
            <a:off x="877377" y="6217484"/>
            <a:ext cx="8238343" cy="9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5471F2-05F0-49CF-8C97-D2710C0E5B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01" y="4333309"/>
            <a:ext cx="2743200" cy="20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0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9D1D-EF6D-4F1A-9D28-B1D077D0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MESS input structure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B065-B28F-4E0C-8BE5-D8242BEE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include:</a:t>
            </a:r>
          </a:p>
          <a:p>
            <a:pPr lvl="1"/>
            <a:r>
              <a:rPr lang="en-US" dirty="0"/>
              <a:t>Lennard Jones Parameters</a:t>
            </a:r>
          </a:p>
          <a:p>
            <a:pPr lvl="1"/>
            <a:r>
              <a:rPr lang="en-US" dirty="0"/>
              <a:t>Symmetry Factors</a:t>
            </a:r>
          </a:p>
          <a:p>
            <a:pPr lvl="1"/>
            <a:r>
              <a:rPr lang="en-US" dirty="0"/>
              <a:t>Rotor Groups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Rotational Frequencies</a:t>
            </a:r>
          </a:p>
          <a:p>
            <a:pPr lvl="1"/>
            <a:r>
              <a:rPr lang="en-US" dirty="0"/>
              <a:t>Relative Ground Energy values</a:t>
            </a:r>
          </a:p>
          <a:p>
            <a:pPr lvl="1"/>
            <a:r>
              <a:rPr lang="en-US" dirty="0"/>
              <a:t>Stoichiometric Formula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Phase Space Symmetry and Potential Prefactors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AB81E-BA13-4C82-927F-FCCDFA13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6AF7ED-9172-4DCB-9661-68C5EE1AD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0AD7A9-40BC-4F8F-9994-D1248159B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16" y="2024425"/>
            <a:ext cx="4659198" cy="75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6E24B-6B87-4FCB-B18D-4D4A8766D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24" y="2705481"/>
            <a:ext cx="4846320" cy="37338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E35C75C-CE37-40BA-8B03-48ACB7E6C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2" y="2949564"/>
            <a:ext cx="1937248" cy="793631"/>
          </a:xfrm>
          <a:prstGeom prst="rect">
            <a:avLst/>
          </a:prstGeom>
        </p:spPr>
      </p:pic>
      <p:pic>
        <p:nvPicPr>
          <p:cNvPr id="13" name="Picture 12" descr="A picture containing letter&#10;&#10;Description automatically generated">
            <a:extLst>
              <a:ext uri="{FF2B5EF4-FFF2-40B4-BE49-F238E27FC236}">
                <a16:creationId xmlns:a16="http://schemas.microsoft.com/office/drawing/2014/main" id="{08174FD5-07F6-40CC-AE66-3655D7A44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30" y="3877952"/>
            <a:ext cx="4791508" cy="649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9EAE8-80AC-41B7-9927-BD2E13CC71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40" y="4642947"/>
            <a:ext cx="4111147" cy="448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24F929-AF3B-4402-B16D-E6297BC69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87" y="5921693"/>
            <a:ext cx="64541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8696-FEBC-4F4E-81EF-D4BB7819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CCC0-8939-4137-A362-E1E0C9F8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36D017-8359-4E69-8B66-2C298D4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7" name="Picture 6" descr="A picture containing text, person, different, male&#10;&#10;Description automatically generated">
            <a:extLst>
              <a:ext uri="{FF2B5EF4-FFF2-40B4-BE49-F238E27FC236}">
                <a16:creationId xmlns:a16="http://schemas.microsoft.com/office/drawing/2014/main" id="{017AC8AF-0B95-43D0-8138-16FCECA3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6" y="1556107"/>
            <a:ext cx="4097439" cy="4732871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A187A47-9FD6-4F47-B390-49C9DC18F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64" y="1664723"/>
            <a:ext cx="4483736" cy="50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8193-FC93-4727-BBCB-C3A7910F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 we do, and how do we do it?*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EE52-99F8-43F7-A2CE-F53E3A6A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accurate predictions for DoF frequencies, geometries and ground state/zero-point energies of molecules.</a:t>
            </a:r>
          </a:p>
          <a:p>
            <a:pPr lvl="1"/>
            <a:r>
              <a:rPr lang="en-US" dirty="0"/>
              <a:t>How?</a:t>
            </a:r>
          </a:p>
          <a:p>
            <a:pPr lvl="2"/>
            <a:r>
              <a:rPr lang="en-US" dirty="0"/>
              <a:t>Gaussian</a:t>
            </a:r>
          </a:p>
          <a:p>
            <a:r>
              <a:rPr lang="en-US" dirty="0"/>
              <a:t>Compare the above information for reactants and products in order to determine favoured reaction pathways</a:t>
            </a:r>
          </a:p>
          <a:p>
            <a:pPr lvl="1"/>
            <a:r>
              <a:rPr lang="en-US" dirty="0"/>
              <a:t>How?</a:t>
            </a:r>
          </a:p>
          <a:p>
            <a:pPr lvl="2"/>
            <a:r>
              <a:rPr lang="en-US" dirty="0"/>
              <a:t>MESS</a:t>
            </a:r>
          </a:p>
          <a:p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EBE8A5D-B365-45C4-AC13-CBFD304E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383D63-F1CF-4B57-B21A-D851C1775DC4}"/>
              </a:ext>
            </a:extLst>
          </p:cNvPr>
          <p:cNvSpPr txBox="1"/>
          <p:nvPr/>
        </p:nvSpPr>
        <p:spPr>
          <a:xfrm>
            <a:off x="7825442" y="6560646"/>
            <a:ext cx="3609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*For computational work focusing on unimolecular reactions</a:t>
            </a:r>
          </a:p>
        </p:txBody>
      </p:sp>
      <p:pic>
        <p:nvPicPr>
          <p:cNvPr id="9" name="Picture 8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E857D556-5A6D-4C29-A0F5-1C14EAAF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59" y="3080084"/>
            <a:ext cx="284747" cy="284747"/>
          </a:xfrm>
          <a:prstGeom prst="rect">
            <a:avLst/>
          </a:prstGeom>
        </p:spPr>
      </p:pic>
      <p:pic>
        <p:nvPicPr>
          <p:cNvPr id="13" name="Picture 1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FA244413-BB2A-4C36-933F-C9CD6AD29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30" y="4626434"/>
            <a:ext cx="469481" cy="4694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AF5F8E-F974-4CA6-B93D-845D5153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0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7272-0260-4A11-A07F-E3805925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Gradient must meet certain thresholds to converge to a local minima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C84C-4C66-4DF4-94E5-74D762C95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Optimizations -&gt; locate minima/stationary point in PES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0 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2000" dirty="0"/>
                  <a:t>Berny optimization algorithm is the default for DFT optimizations in Gaussian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  <a:latin typeface="Minion W08"/>
                  </a:rPr>
                  <a:t>C</a:t>
                </a:r>
                <a:r>
                  <a:rPr lang="en-US" sz="1800" b="0" i="0" dirty="0">
                    <a:solidFill>
                      <a:srgbClr val="000000"/>
                    </a:solidFill>
                    <a:effectLst/>
                    <a:latin typeface="Minion W08"/>
                  </a:rPr>
                  <a:t>onvergence is tested against:</a:t>
                </a:r>
              </a:p>
              <a:p>
                <a:pPr lvl="2"/>
                <a:r>
                  <a:rPr lang="en-US" sz="1600" dirty="0">
                    <a:solidFill>
                      <a:srgbClr val="000000"/>
                    </a:solidFill>
                    <a:latin typeface="Minion W08"/>
                  </a:rPr>
                  <a:t>M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Minion W08"/>
                  </a:rPr>
                  <a:t>aximum force component</a:t>
                </a:r>
              </a:p>
              <a:p>
                <a:pPr lvl="2"/>
                <a:r>
                  <a:rPr lang="en-US" sz="1600" dirty="0">
                    <a:solidFill>
                      <a:srgbClr val="000000"/>
                    </a:solidFill>
                    <a:latin typeface="Minion W08"/>
                  </a:rPr>
                  <a:t>R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Minion W08"/>
                  </a:rPr>
                  <a:t>oot-mean square force</a:t>
                </a:r>
              </a:p>
              <a:p>
                <a:pPr lvl="2"/>
                <a:r>
                  <a:rPr lang="en-US" sz="1600" dirty="0">
                    <a:solidFill>
                      <a:srgbClr val="000000"/>
                    </a:solidFill>
                    <a:latin typeface="Minion W08"/>
                  </a:rPr>
                  <a:t>M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Minion W08"/>
                  </a:rPr>
                  <a:t>aximum step component</a:t>
                </a:r>
              </a:p>
              <a:p>
                <a:pPr lvl="2"/>
                <a:r>
                  <a:rPr lang="en-US" sz="1600" dirty="0">
                    <a:solidFill>
                      <a:srgbClr val="000000"/>
                    </a:solidFill>
                    <a:latin typeface="Minion W08"/>
                  </a:rPr>
                  <a:t>R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Minion W08"/>
                  </a:rPr>
                  <a:t>oot-mean-square step:</a:t>
                </a:r>
                <a:endParaRPr lang="en-US" sz="16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C84C-4C66-4DF4-94E5-74D762C95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45A9CC8-F8C2-4B52-8DED-8D310F7C4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531F2B-671A-4FB9-864B-F68D0DA5E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4" y="4457087"/>
            <a:ext cx="5192595" cy="221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693C0-968C-45C6-834B-0F13F112A539}"/>
              </a:ext>
            </a:extLst>
          </p:cNvPr>
          <p:cNvSpPr txBox="1"/>
          <p:nvPr/>
        </p:nvSpPr>
        <p:spPr>
          <a:xfrm>
            <a:off x="7930758" y="6536824"/>
            <a:ext cx="3609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*Exploring Chemistry with Electronic Structure Methods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6EDFA-F3A1-4CFC-B4FF-1D00CE56F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03" y="3143398"/>
            <a:ext cx="5187645" cy="316850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D38EF1-064F-43C7-A1C7-C3572A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9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B772-E4D0-4048-8110-5B5CE9F3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We want to scan the PES along all rotational degrees of freedom to potentially find a global minima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0E7F-076C-4645-B81F-F4BC00893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Number of steps and step size must be specified in order to scan along a PES in Gaussian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B7F4DE7-87FC-4C3B-88DF-5D16F9EDD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48C99-37D6-4609-9918-20FE92FF1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8" y="2806731"/>
            <a:ext cx="5341620" cy="3505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C07C4A-7EAC-4852-B952-672DE9BA4D55}"/>
                  </a:ext>
                </a:extLst>
              </p14:cNvPr>
              <p14:cNvContentPartPr/>
              <p14:nvPr/>
            </p14:nvContentPartPr>
            <p14:xfrm>
              <a:off x="339932" y="3731007"/>
              <a:ext cx="266148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C07C4A-7EAC-4852-B952-672DE9BA4D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612" y="3726687"/>
                <a:ext cx="26701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6226F7-DEC9-480C-AAF5-2EEC6E3E3693}"/>
                  </a:ext>
                </a:extLst>
              </p14:cNvPr>
              <p14:cNvContentPartPr/>
              <p14:nvPr/>
            </p14:nvContentPartPr>
            <p14:xfrm>
              <a:off x="350372" y="3656487"/>
              <a:ext cx="266328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6226F7-DEC9-480C-AAF5-2EEC6E3E36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052" y="3652167"/>
                <a:ext cx="26719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0ECA6A-FC76-4F1B-8D9C-C8A7E0BD0419}"/>
                  </a:ext>
                </a:extLst>
              </p14:cNvPr>
              <p14:cNvContentPartPr/>
              <p14:nvPr/>
            </p14:nvContentPartPr>
            <p14:xfrm>
              <a:off x="371612" y="6112767"/>
              <a:ext cx="14666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0ECA6A-FC76-4F1B-8D9C-C8A7E0BD04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7292" y="6108447"/>
                <a:ext cx="14752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642228C-BB40-4C44-BB5B-649FA1A57880}"/>
                  </a:ext>
                </a:extLst>
              </p14:cNvPr>
              <p14:cNvContentPartPr/>
              <p14:nvPr/>
            </p14:nvContentPartPr>
            <p14:xfrm>
              <a:off x="329492" y="6049047"/>
              <a:ext cx="1530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642228C-BB40-4C44-BB5B-649FA1A578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172" y="6044727"/>
                <a:ext cx="153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B978B0E-CBC0-4A15-943A-6BC4BFA019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89" y="5281168"/>
            <a:ext cx="3322128" cy="192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F5FBDA-0C6D-450F-9BC5-530802235F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53" y="4820502"/>
            <a:ext cx="3657600" cy="10421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FD18C0F-9458-4AFE-A664-2DC0225B20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09" y="2586442"/>
            <a:ext cx="6375991" cy="21400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B815BA-204E-406C-A4D2-6D52F17AFED2}"/>
              </a:ext>
            </a:extLst>
          </p:cNvPr>
          <p:cNvSpPr txBox="1"/>
          <p:nvPr/>
        </p:nvSpPr>
        <p:spPr>
          <a:xfrm>
            <a:off x="1364802" y="4764887"/>
            <a:ext cx="493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(6)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DE54522-4E72-48C9-9F10-BAC5B6DBE4BF}"/>
              </a:ext>
            </a:extLst>
          </p:cNvPr>
          <p:cNvSpPr txBox="1">
            <a:spLocks/>
          </p:cNvSpPr>
          <p:nvPr/>
        </p:nvSpPr>
        <p:spPr>
          <a:xfrm>
            <a:off x="6399825" y="5281168"/>
            <a:ext cx="4222898" cy="60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want a way to automatically set up PES scans like this for all rotational degrees of freedom that help us find a global minima!</a:t>
            </a:r>
          </a:p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13FA6A-7BD5-4623-9D59-60CF20E7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0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566E-ED80-423C-9C47-DBC32FA7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7F36F-3358-479D-BD29-E4689897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886AF9-5D6D-49BD-A845-C58C409B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1981200"/>
            <a:ext cx="7985760" cy="28956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986F734-A9E4-4643-8240-2F8B5DD86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79687C0-3B7E-4120-BC6D-FD28610E72BC}"/>
              </a:ext>
            </a:extLst>
          </p:cNvPr>
          <p:cNvSpPr/>
          <p:nvPr/>
        </p:nvSpPr>
        <p:spPr>
          <a:xfrm>
            <a:off x="2982844" y="4627911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B3643EBB-4A81-455F-8500-D06F2D272B1A}"/>
              </a:ext>
            </a:extLst>
          </p:cNvPr>
          <p:cNvSpPr/>
          <p:nvPr/>
        </p:nvSpPr>
        <p:spPr>
          <a:xfrm>
            <a:off x="4949302" y="4637742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EB9ABFF-59A3-491F-A549-37BBF836D8C8}"/>
              </a:ext>
            </a:extLst>
          </p:cNvPr>
          <p:cNvSpPr/>
          <p:nvPr/>
        </p:nvSpPr>
        <p:spPr>
          <a:xfrm>
            <a:off x="8778981" y="4642657"/>
            <a:ext cx="243189" cy="428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6C6C6-85E1-4A05-9C07-009BDB81C870}"/>
              </a:ext>
            </a:extLst>
          </p:cNvPr>
          <p:cNvSpPr txBox="1"/>
          <p:nvPr/>
        </p:nvSpPr>
        <p:spPr>
          <a:xfrm>
            <a:off x="4325256" y="5107879"/>
            <a:ext cx="198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Pulls rotor information from </a:t>
            </a:r>
            <a:r>
              <a:rPr lang="en-US" sz="1400" i="1" dirty="0"/>
              <a:t>get_geometry.py</a:t>
            </a:r>
            <a:r>
              <a:rPr lang="en-US" sz="1400" dirty="0"/>
              <a:t> and uses it to create copies and parse the scan command into new input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B19B-389F-4F0F-8C54-B527D9E8B2E7}"/>
              </a:ext>
            </a:extLst>
          </p:cNvPr>
          <p:cNvSpPr txBox="1"/>
          <p:nvPr/>
        </p:nvSpPr>
        <p:spPr>
          <a:xfrm>
            <a:off x="8216600" y="5153917"/>
            <a:ext cx="1983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Converts from Z-Matrix coordinates to (.xyz) Cartesian Coordinates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7291D-6D16-4F66-ABC3-54E2E7ADCBF6}"/>
              </a:ext>
            </a:extLst>
          </p:cNvPr>
          <p:cNvSpPr txBox="1"/>
          <p:nvPr/>
        </p:nvSpPr>
        <p:spPr>
          <a:xfrm>
            <a:off x="2234090" y="5167312"/>
            <a:ext cx="1983885" cy="73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Bulk of code, contains all the bond graph analysis, extracts rotors and dihedrals </a:t>
            </a:r>
          </a:p>
        </p:txBody>
      </p:sp>
    </p:spTree>
    <p:extLst>
      <p:ext uri="{BB962C8B-B14F-4D97-AF65-F5344CB8AC3E}">
        <p14:creationId xmlns:p14="http://schemas.microsoft.com/office/powerpoint/2010/main" val="185494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2230C-2805-4AA6-9C04-FF6D66E47552}"/>
              </a:ext>
            </a:extLst>
          </p:cNvPr>
          <p:cNvSpPr txBox="1">
            <a:spLocks/>
          </p:cNvSpPr>
          <p:nvPr/>
        </p:nvSpPr>
        <p:spPr>
          <a:xfrm>
            <a:off x="990600" y="51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TMP Chem (Trent M. Parker)!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FABBBD-57F4-4BD7-81EC-64F1E070A835}"/>
              </a:ext>
            </a:extLst>
          </p:cNvPr>
          <p:cNvSpPr txBox="1">
            <a:spLocks/>
          </p:cNvSpPr>
          <p:nvPr/>
        </p:nvSpPr>
        <p:spPr>
          <a:xfrm>
            <a:off x="990600" y="18406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lot of the code is from TMP Chem:	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https://github.com/tmpchem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dirty="0">
                <a:hlinkClick r:id="rId3"/>
              </a:rPr>
              <a:t>https://www.youtube.com/user/TMPChem</a:t>
            </a:r>
            <a:endParaRPr lang="en-US" dirty="0"/>
          </a:p>
          <a:p>
            <a:r>
              <a:rPr lang="en-US" dirty="0"/>
              <a:t>Has an yt amazing series on Computational Chemistry!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19D3D91-63C9-4242-AD19-A3BE7C154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77" y="3578255"/>
            <a:ext cx="3199846" cy="319984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F4B044-0573-4FC8-9C35-CBE0F380B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7E5940F-D340-44FD-B893-F38B9CD9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47EE164-4DAD-43CB-97DD-D2B144B4C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155FD2-C4EE-4793-A6E8-C53DBEF5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does the code work?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3630C21-30CB-4D2D-B774-897C7185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608"/>
                <a:ext cx="11102266" cy="2982349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1600" dirty="0"/>
                  <a:t>Convert gaussian Z-matrix to Cartesian coordinates (.xyz)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600" dirty="0"/>
                  <a:t>From the Cartesian coordinates it calculates:</a:t>
                </a:r>
              </a:p>
              <a:p>
                <a:pPr lvl="1"/>
                <a:r>
                  <a:rPr lang="en-US" sz="1400" dirty="0"/>
                  <a:t>Bond all lengths</a:t>
                </a:r>
                <a:r>
                  <a:rPr lang="en-US" sz="1400" baseline="30000" dirty="0"/>
                  <a:t>1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BL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10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1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1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1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sz="11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400" dirty="0"/>
                  <a:t>Find all bond angles</a:t>
                </a:r>
                <a:r>
                  <a:rPr lang="en-US" sz="1400" baseline="30000" dirty="0"/>
                  <a:t>2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  <m:r>
                        <a:rPr lang="es-E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E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4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E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s-E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ES" sz="14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E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pPr lvl="1"/>
                <a:r>
                  <a:rPr lang="en-US" sz="1400" dirty="0"/>
                  <a:t>Find all torsion angles</a:t>
                </a:r>
                <a:r>
                  <a:rPr lang="en-US" sz="1400" baseline="30000" dirty="0"/>
                  <a:t>3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1234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4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4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</m:t>
                              </m:r>
                              <m:sSub>
                                <m:sSub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123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234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600" dirty="0"/>
                  <a:t>Identify rotors as the torsions that define new atoms in the Gaussian Z-matrix format. Rules out cases where either of the axis atoms is bonded to all 3 other atoms (</a:t>
                </a:r>
                <a:r>
                  <a:rPr lang="en-US" sz="1600" dirty="0" err="1"/>
                  <a:t>ie</a:t>
                </a:r>
                <a:r>
                  <a:rPr lang="en-US" sz="1600" dirty="0"/>
                  <a:t>. 5-1-4-2, 1)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600" dirty="0"/>
                  <a:t>For </a:t>
                </a:r>
                <a:r>
                  <a:rPr lang="en-US" sz="1600" i="1" dirty="0"/>
                  <a:t>n</a:t>
                </a:r>
                <a:r>
                  <a:rPr lang="en-US" sz="1600" dirty="0"/>
                  <a:t> rotors found, create </a:t>
                </a:r>
                <a:r>
                  <a:rPr lang="en-US" sz="1600" i="1" dirty="0"/>
                  <a:t>n</a:t>
                </a:r>
                <a:r>
                  <a:rPr lang="en-US" sz="1600" dirty="0"/>
                  <a:t> copies of the original input file. Inside each file, it identifies the variable name for that rotor and parses      ‘S 36 10.0’ next to that variable in the variable section.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3630C21-30CB-4D2D-B774-897C7185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608"/>
                <a:ext cx="11102266" cy="2982349"/>
              </a:xfrm>
              <a:blipFill>
                <a:blip r:embed="rId5"/>
                <a:stretch>
                  <a:fillRect l="-275" t="-1840" b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BD76C-BAC6-43D1-AAE0-C9DC76288DAF}"/>
                  </a:ext>
                </a:extLst>
              </p:cNvPr>
              <p:cNvSpPr txBox="1"/>
              <p:nvPr/>
            </p:nvSpPr>
            <p:spPr>
              <a:xfrm>
                <a:off x="8156208" y="5906835"/>
                <a:ext cx="3788899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s-ES" sz="1100" dirty="0"/>
                  <a:t>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𝐵𝐿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≤1.2 ∗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1100" dirty="0"/>
                  <a:t> then 1 is bonded to 2</a:t>
                </a:r>
              </a:p>
              <a:p>
                <a:pPr marL="228600" indent="-228600">
                  <a:buAutoNum type="arabicPeriod"/>
                </a:pPr>
                <a:r>
                  <a:rPr lang="es-ES" sz="1100" dirty="0"/>
                  <a:t>r</a:t>
                </a:r>
                <a:r>
                  <a:rPr lang="es-ES" sz="1100" baseline="-25000" dirty="0"/>
                  <a:t>ij </a:t>
                </a:r>
                <a:r>
                  <a:rPr lang="es-ES" sz="1100" dirty="0"/>
                  <a:t>are unit vectors.</a:t>
                </a:r>
              </a:p>
              <a:p>
                <a:pPr marL="228600" indent="-2286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ijk</m:t>
                        </m:r>
                      </m:sub>
                    </m:sSub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b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1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ji</m:t>
                            </m:r>
                          </m:sub>
                        </m:sSub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1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jk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sz="1100" b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ijk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r>
                  <a:rPr lang="es-ES" sz="1100" dirty="0"/>
                  <a:t>  is the normal vector to the ijk plane.</a:t>
                </a:r>
                <a:endParaRPr lang="en-US" sz="1100" dirty="0"/>
              </a:p>
              <a:p>
                <a:pPr marL="228600" indent="-228600">
                  <a:buAutoNum type="arabicPeriod"/>
                </a:pPr>
                <a:endParaRPr lang="es-ES" sz="1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4BD76C-BAC6-43D1-AAE0-C9DC76288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208" y="5906835"/>
                <a:ext cx="3788899" cy="8990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CECB5C0-264C-43CB-A3B9-7C62F1C78F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4" y="4886254"/>
            <a:ext cx="2104103" cy="1905716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AF747639-24C4-4137-A82D-CAEF27261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82" y="4988401"/>
            <a:ext cx="3793541" cy="15937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1692A2-1CDA-419B-AB56-158B2937FF39}"/>
                  </a:ext>
                </a:extLst>
              </p14:cNvPr>
              <p14:cNvContentPartPr/>
              <p14:nvPr/>
            </p14:nvContentPartPr>
            <p14:xfrm>
              <a:off x="3568723" y="5730844"/>
              <a:ext cx="40651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1692A2-1CDA-419B-AB56-158B2937FF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4403" y="5726524"/>
                <a:ext cx="40737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DDD5C7-6C3E-48D0-930F-B364F0BECB09}"/>
                  </a:ext>
                </a:extLst>
              </p14:cNvPr>
              <p14:cNvContentPartPr/>
              <p14:nvPr/>
            </p14:nvContentPartPr>
            <p14:xfrm>
              <a:off x="3539203" y="5622844"/>
              <a:ext cx="404172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DDD5C7-6C3E-48D0-930F-B364F0BECB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34883" y="5618524"/>
                <a:ext cx="40503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2B3388D-FAB0-4F67-84A8-0D84EBBC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5083D1-7F62-4325-8E85-C08E71A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run the code? </a:t>
            </a:r>
            <a:r>
              <a:rPr lang="en-US" sz="4000" dirty="0"/>
              <a:t>(Inputs)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CD96A6-EDB6-4109-A0FC-E5CFBD4D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65" y="1817336"/>
            <a:ext cx="10515600" cy="49472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Place input (.gjf) file in the same directory as </a:t>
            </a:r>
            <a:r>
              <a:rPr lang="en-US" sz="2000" b="1" i="1" u="sng" dirty="0"/>
              <a:t>get_rotors.py</a:t>
            </a:r>
            <a:r>
              <a:rPr lang="en-US" sz="2000" i="1" dirty="0"/>
              <a:t>, </a:t>
            </a:r>
            <a:r>
              <a:rPr lang="en-US" sz="2000" b="1" i="1" u="sng" dirty="0"/>
              <a:t>zmat2xyz.py</a:t>
            </a:r>
            <a:r>
              <a:rPr lang="en-US" sz="2000" dirty="0"/>
              <a:t>, and</a:t>
            </a:r>
            <a:r>
              <a:rPr lang="en-US" sz="2000" b="1" i="1" u="sng" dirty="0"/>
              <a:t> get_geometry.py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Navigate to this directory in your terminal.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the get_rotors.py function: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i="1" dirty="0"/>
              <a:t>&gt;&gt;python get_rotors.py</a:t>
            </a: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endParaRPr lang="en-US" sz="2000" i="1" dirty="0"/>
          </a:p>
          <a:p>
            <a:pPr marL="971550" lvl="1" indent="-514350">
              <a:buFont typeface="+mj-lt"/>
              <a:buAutoNum type="arabicPeriod"/>
            </a:pPr>
            <a:endParaRPr lang="en-US" sz="2000" i="1" dirty="0"/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endParaRPr lang="en-US" sz="2000" i="1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 The code will return which bonds are identified as double bonds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i="1" u="sng" dirty="0"/>
              <a:t>update_header_gjf.py</a:t>
            </a:r>
            <a:r>
              <a:rPr lang="en-US" sz="2400" i="1" dirty="0"/>
              <a:t> </a:t>
            </a:r>
            <a:r>
              <a:rPr lang="en-US" sz="2400" dirty="0"/>
              <a:t>will be called for each file after specifying number of processors.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200" dirty="0"/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11F404-24DA-46FA-A02C-9397628D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4156"/>
            <a:ext cx="6399818" cy="638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E103E-1FCE-44E7-AA27-72064610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32394"/>
            <a:ext cx="6399818" cy="664191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C0E5EE-8205-4FCF-B89C-5AD454E31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99" y="2346625"/>
            <a:ext cx="4088436" cy="274996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CA8E9726-3367-4530-950E-E25634A19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E559DB3-0903-4EC5-AF2A-BEDDE270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8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650F21-FD77-4B8E-B40C-E33037B3D6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do we run the code? </a:t>
            </a:r>
            <a:r>
              <a:rPr lang="en-US" sz="4000"/>
              <a:t>(Inputs)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C1DBC-7777-4409-8B8C-E9F9C58BB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" y="2005776"/>
            <a:ext cx="4579248" cy="1406261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775C02-BA26-4B15-B735-63CFF0A81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" y="4614671"/>
            <a:ext cx="4521059" cy="970052"/>
          </a:xfrm>
          <a:prstGeom prst="rect">
            <a:avLst/>
          </a:prstGeom>
        </p:spPr>
      </p:pic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5860CE90-B67B-4E5F-803D-272E70C30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10" y="1591597"/>
            <a:ext cx="2118117" cy="2092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D91C0-B96C-4198-878E-2CAF1B7AF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09" y="4271919"/>
            <a:ext cx="2118117" cy="159561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36AC652-3A3A-4F71-9CC1-FC625369F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24" y="2161925"/>
            <a:ext cx="4540460" cy="952093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AB8F8D5-5802-4A2C-912F-F6E3D4E53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23" y="4485515"/>
            <a:ext cx="4540461" cy="116841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340F194E-D1DE-4380-BBEF-3B6C5B03F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67" y="-65489"/>
            <a:ext cx="1970730" cy="1093395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AACD91C-900F-4809-858F-2E0F5842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C40B1-B226-4802-AC5B-7BA7C3354D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1243</Words>
  <Application>Microsoft Office PowerPoint</Application>
  <PresentationFormat>Widescreen</PresentationFormat>
  <Paragraphs>181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Minion W08</vt:lpstr>
      <vt:lpstr>Roboto</vt:lpstr>
      <vt:lpstr>Office Theme</vt:lpstr>
      <vt:lpstr>PowerPoint Presentation</vt:lpstr>
      <vt:lpstr>What do we do, and how do we do it?*</vt:lpstr>
      <vt:lpstr>Gradient must meet certain thresholds to converge to a local minima</vt:lpstr>
      <vt:lpstr>We want to scan the PES along all rotational degrees of freedom to potentially find a global minima</vt:lpstr>
      <vt:lpstr>Rotor Scripts</vt:lpstr>
      <vt:lpstr>PowerPoint Presentation</vt:lpstr>
      <vt:lpstr>How does the code work?</vt:lpstr>
      <vt:lpstr>How do we run the code? (Inputs)</vt:lpstr>
      <vt:lpstr>PowerPoint Presentation</vt:lpstr>
      <vt:lpstr>Bugs found so far</vt:lpstr>
      <vt:lpstr>MESS needs frequencies, geometries and single-point energies in order to calculate rates of reaction</vt:lpstr>
      <vt:lpstr>MESS Scripts</vt:lpstr>
      <vt:lpstr>Identify Parent Well, Wells, Transition States, Bond Fissions </vt:lpstr>
      <vt:lpstr>Arrange file structure and file naming</vt:lpstr>
      <vt:lpstr>Once everything is arranged, run scripts from the terminal just like before!</vt:lpstr>
      <vt:lpstr>This is a MESS input structure only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Andres</dc:creator>
  <cp:lastModifiedBy>Andres</cp:lastModifiedBy>
  <cp:revision>5</cp:revision>
  <dcterms:created xsi:type="dcterms:W3CDTF">2021-09-07T15:48:05Z</dcterms:created>
  <dcterms:modified xsi:type="dcterms:W3CDTF">2021-09-08T22:50:33Z</dcterms:modified>
</cp:coreProperties>
</file>